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44" r:id="rId7"/>
  </p:sldMasterIdLst>
  <p:sldIdLst>
    <p:sldId id="273" r:id="rId8"/>
    <p:sldId id="258" r:id="rId9"/>
    <p:sldId id="264" r:id="rId10"/>
    <p:sldId id="260" r:id="rId11"/>
    <p:sldId id="267" r:id="rId12"/>
    <p:sldId id="262" r:id="rId13"/>
    <p:sldId id="266" r:id="rId14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116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489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94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183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601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87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02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33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286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346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442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721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7248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6600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7952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724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563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097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6504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8176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6765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4411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5532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97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905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2262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598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2788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3608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8264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6988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7078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66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1302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5089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3896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2511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0917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0391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8400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7114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8915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36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9170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2132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6873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3648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9525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219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4121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8009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5610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6534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4581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8872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822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4979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6330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70529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81541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92137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4261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46481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668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3779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1766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6018-6E70-413B-B9EC-8C929B99694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24.04.2023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AEEC5-BC67-4DA2-B305-CF1E078921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560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6018-6E70-413B-B9EC-8C929B99694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24.04.2023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AEEC5-BC67-4DA2-B305-CF1E078921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86245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6018-6E70-413B-B9EC-8C929B99694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24.04.2023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AEEC5-BC67-4DA2-B305-CF1E078921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77757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6018-6E70-413B-B9EC-8C929B99694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24.04.2023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AEEC5-BC67-4DA2-B305-CF1E078921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07892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6018-6E70-413B-B9EC-8C929B99694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24.04.2023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AEEC5-BC67-4DA2-B305-CF1E078921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52313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6018-6E70-413B-B9EC-8C929B99694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24.04.2023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AEEC5-BC67-4DA2-B305-CF1E078921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6009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6018-6E70-413B-B9EC-8C929B99694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24.04.2023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AEEC5-BC67-4DA2-B305-CF1E078921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94083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6018-6E70-413B-B9EC-8C929B99694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24.04.2023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AEEC5-BC67-4DA2-B305-CF1E078921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62781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6018-6E70-413B-B9EC-8C929B99694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24.04.2023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AEEC5-BC67-4DA2-B305-CF1E078921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78883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6018-6E70-413B-B9EC-8C929B99694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24.04.2023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AEEC5-BC67-4DA2-B305-CF1E078921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3567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6018-6E70-413B-B9EC-8C929B99694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24.04.2023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AEEC5-BC67-4DA2-B305-CF1E078921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213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84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725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666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738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24.04.2023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‹№›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772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D6018-6E70-413B-B9EC-8C929B99694C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24.04.2023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AEEC5-BC67-4DA2-B305-CF1E0789215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‹№›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099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uk-UA" altLang="ru-RU" dirty="0" smtClean="0">
                <a:latin typeface="Arial Black" pitchFamily="34" charset="0"/>
              </a:rPr>
              <a:t>ТЕСТ НА ЛІДЕРСЬКІ ЗДІБНОСТІ</a:t>
            </a:r>
            <a:endParaRPr lang="uk-UA" altLang="ru-RU" dirty="0" smtClean="0">
              <a:latin typeface="Arial Black" pitchFamily="34" charset="0"/>
            </a:endParaRPr>
          </a:p>
        </p:txBody>
      </p:sp>
      <p:sp>
        <p:nvSpPr>
          <p:cNvPr id="2" name="Місце для вмісту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05064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зараз, я Вам запропоную невеличкий тест на лідерські здібності.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Спробуйте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відповісти  абсолютно інтуїтивно, не задумуючись.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Уявіть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собі декілька фігур:  трикутник, коло, квадрат,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зігзаг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прямокутник. Якщо б Вас попросили розставити ці фігури у порядку від найбільш Вам симпатичної до найменш, то яку б фігуру Ви поставили на перше місце ? 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ілка вниз 2"/>
          <p:cNvSpPr/>
          <p:nvPr/>
        </p:nvSpPr>
        <p:spPr>
          <a:xfrm>
            <a:off x="3995936" y="5373216"/>
            <a:ext cx="1269855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7133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ru-RU" smtClean="0">
                <a:latin typeface="Arial Black" pitchFamily="34" charset="0"/>
              </a:rPr>
              <a:t>ПСИХОГЕОМЕТРІЯ ФІГУР</a:t>
            </a:r>
          </a:p>
        </p:txBody>
      </p:sp>
      <p:pic>
        <p:nvPicPr>
          <p:cNvPr id="22531" name="Picture 4" descr="D:\ТРЕНІНГИ\Психогеометричний тест (Сьюзен Дилінгер)_files\14._image00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3" y="2857500"/>
            <a:ext cx="7072312" cy="1214438"/>
          </a:xfrm>
          <a:noFill/>
        </p:spPr>
      </p:pic>
      <p:sp>
        <p:nvSpPr>
          <p:cNvPr id="2" name="Прямокутник 1"/>
          <p:cNvSpPr/>
          <p:nvPr/>
        </p:nvSpPr>
        <p:spPr>
          <a:xfrm>
            <a:off x="849854" y="4365104"/>
            <a:ext cx="83928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Якщо Ви поставили на перше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місце…. </a:t>
            </a:r>
            <a:endParaRPr lang="uk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ілка вниз 4"/>
          <p:cNvSpPr/>
          <p:nvPr/>
        </p:nvSpPr>
        <p:spPr>
          <a:xfrm>
            <a:off x="4016606" y="5086354"/>
            <a:ext cx="1269855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0030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>
            <a:off x="3086993" y="5301208"/>
            <a:ext cx="2214562" cy="144016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>
              <a:solidFill>
                <a:prstClr val="white"/>
              </a:solidFill>
            </a:endParaRPr>
          </a:p>
        </p:txBody>
      </p:sp>
      <p:sp>
        <p:nvSpPr>
          <p:cNvPr id="26627" name="Прямоугольник 4"/>
          <p:cNvSpPr>
            <a:spLocks noChangeArrowheads="1"/>
          </p:cNvSpPr>
          <p:nvPr/>
        </p:nvSpPr>
        <p:spPr bwMode="auto">
          <a:xfrm>
            <a:off x="755576" y="260648"/>
            <a:ext cx="771525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uk-UA" altLang="ru-RU" sz="2400" dirty="0" smtClean="0">
              <a:solidFill>
                <a:prstClr val="black"/>
              </a:solidFill>
              <a:latin typeface="Arial Black" pitchFamily="34" charset="0"/>
            </a:endParaRPr>
          </a:p>
          <a:p>
            <a:pPr algn="ctr" eaLnBrk="1" hangingPunct="1"/>
            <a:endParaRPr lang="uk-UA" altLang="ru-RU" sz="2400" dirty="0">
              <a:solidFill>
                <a:prstClr val="black"/>
              </a:solidFill>
              <a:latin typeface="Arial Black" pitchFamily="34" charset="0"/>
            </a:endParaRPr>
          </a:p>
          <a:p>
            <a:pPr algn="ctr" eaLnBrk="1" hangingPunct="1"/>
            <a:endParaRPr lang="uk-UA" altLang="ru-RU" sz="2400" dirty="0" smtClean="0">
              <a:solidFill>
                <a:prstClr val="black"/>
              </a:solidFill>
              <a:latin typeface="Arial Black" pitchFamily="34" charset="0"/>
            </a:endParaRPr>
          </a:p>
          <a:p>
            <a:pPr algn="ctr" eaLnBrk="1" hangingPunct="1"/>
            <a:endParaRPr lang="uk-UA" altLang="ru-RU" sz="2400" dirty="0">
              <a:solidFill>
                <a:prstClr val="black"/>
              </a:solidFill>
              <a:latin typeface="Arial Black" pitchFamily="34" charset="0"/>
            </a:endParaRPr>
          </a:p>
          <a:p>
            <a:pPr algn="ctr" eaLnBrk="1" hangingPunct="1"/>
            <a:endParaRPr lang="uk-UA" altLang="ru-RU" sz="2400" dirty="0" smtClean="0">
              <a:solidFill>
                <a:prstClr val="black"/>
              </a:solidFill>
              <a:latin typeface="Arial Black" pitchFamily="34" charset="0"/>
            </a:endParaRPr>
          </a:p>
          <a:p>
            <a:pPr algn="ctr" eaLnBrk="1" hangingPunct="1"/>
            <a:r>
              <a:rPr lang="uk-UA" altLang="ru-RU" sz="2400" dirty="0" smtClean="0">
                <a:solidFill>
                  <a:prstClr val="black"/>
                </a:solidFill>
                <a:latin typeface="Arial Black" pitchFamily="34" charset="0"/>
              </a:rPr>
              <a:t>Ця </a:t>
            </a:r>
            <a:r>
              <a:rPr lang="uk-UA" altLang="ru-RU" sz="2400" dirty="0">
                <a:solidFill>
                  <a:prstClr val="black"/>
                </a:solidFill>
                <a:latin typeface="Arial Black" pitchFamily="34" charset="0"/>
              </a:rPr>
              <a:t>форма символізує лідерство, і багато “трикутників” відчувають у цьому своє призначення. Вони – енергійні, сильні особистості, які ставлять прозорі цілі і, як правило, досягають їх.</a:t>
            </a:r>
          </a:p>
          <a:p>
            <a:pPr algn="ctr" eaLnBrk="1" hangingPunct="1"/>
            <a:r>
              <a:rPr lang="uk-UA" altLang="ru-RU" sz="2400" dirty="0">
                <a:solidFill>
                  <a:srgbClr val="0070C0"/>
                </a:solidFill>
                <a:latin typeface="Arial Black" pitchFamily="34" charset="0"/>
              </a:rPr>
              <a:t>“Трикутник” – це установка на перемогу.</a:t>
            </a:r>
          </a:p>
          <a:p>
            <a:pPr algn="ctr" eaLnBrk="1" hangingPunct="1"/>
            <a:r>
              <a:rPr lang="uk-UA" altLang="ru-RU" sz="2400" b="1" dirty="0" smtClean="0">
                <a:solidFill>
                  <a:srgbClr val="0070C0"/>
                </a:solidFill>
                <a:latin typeface="Arial Black" pitchFamily="34" charset="0"/>
              </a:rPr>
              <a:t>ПРОФЕСІЇ</a:t>
            </a:r>
            <a:r>
              <a:rPr lang="uk-UA" altLang="ru-RU" sz="2400" b="1" dirty="0">
                <a:solidFill>
                  <a:srgbClr val="0070C0"/>
                </a:solidFill>
                <a:latin typeface="Arial Black" pitchFamily="34" charset="0"/>
              </a:rPr>
              <a:t>: МЕНЕДЖЕР, ДИРЕКТОР ЕКОНОМІЧНОГО ВІДДІЛУ, ПІДПРИЄМЕЦЬ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60648"/>
            <a:ext cx="3152775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729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043608" y="4888873"/>
            <a:ext cx="1857375" cy="17859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>
              <a:solidFill>
                <a:prstClr val="white"/>
              </a:solidFill>
            </a:endParaRPr>
          </a:p>
        </p:txBody>
      </p:sp>
      <p:sp>
        <p:nvSpPr>
          <p:cNvPr id="23555" name="Прямоугольник 4"/>
          <p:cNvSpPr>
            <a:spLocks noChangeArrowheads="1"/>
          </p:cNvSpPr>
          <p:nvPr/>
        </p:nvSpPr>
        <p:spPr bwMode="auto">
          <a:xfrm>
            <a:off x="683568" y="262428"/>
            <a:ext cx="7786688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uk-UA" altLang="ru-RU" sz="2800" dirty="0">
                <a:solidFill>
                  <a:prstClr val="black"/>
                </a:solidFill>
                <a:latin typeface="Arial Black" pitchFamily="34" charset="0"/>
              </a:rPr>
              <a:t>“Люди-кола” – це найкращі комунікатори серед п’яти форм, насамперед тому, що вони найкращі слухачі. Їм характерна висока чутливість, розвинута </a:t>
            </a:r>
            <a:r>
              <a:rPr lang="uk-UA" altLang="ru-RU" sz="2800" dirty="0" err="1">
                <a:solidFill>
                  <a:prstClr val="black"/>
                </a:solidFill>
                <a:latin typeface="Arial Black" pitchFamily="34" charset="0"/>
              </a:rPr>
              <a:t>емпатійність</a:t>
            </a:r>
            <a:r>
              <a:rPr lang="uk-UA" altLang="ru-RU" sz="2800" dirty="0">
                <a:solidFill>
                  <a:prstClr val="black"/>
                </a:solidFill>
                <a:latin typeface="Arial Black" pitchFamily="34" charset="0"/>
              </a:rPr>
              <a:t> – здатність співпереживати, співчувати, </a:t>
            </a:r>
            <a:r>
              <a:rPr lang="uk-UA" altLang="ru-RU" sz="2800" dirty="0" err="1">
                <a:solidFill>
                  <a:prstClr val="black"/>
                </a:solidFill>
                <a:latin typeface="Arial Black" pitchFamily="34" charset="0"/>
              </a:rPr>
              <a:t>емоційно</a:t>
            </a:r>
            <a:r>
              <a:rPr lang="uk-UA" altLang="ru-RU" sz="2800" dirty="0">
                <a:solidFill>
                  <a:prstClr val="black"/>
                </a:solidFill>
                <a:latin typeface="Arial Black" pitchFamily="34" charset="0"/>
              </a:rPr>
              <a:t> відгукуватися на переживання іншої людини. </a:t>
            </a:r>
            <a:r>
              <a:rPr lang="uk-UA" altLang="ru-RU" sz="2800" dirty="0">
                <a:solidFill>
                  <a:srgbClr val="0070C0"/>
                </a:solidFill>
                <a:latin typeface="Arial Black" pitchFamily="34" charset="0"/>
              </a:rPr>
              <a:t>ПРОФЕСІЇ: МЕНЕДЖЕР З ПІДБОРУ ПЕРСОНАЛУ, МЕНЕДЖЕРИ ПО РОБОТІ З КЛІЄНТАМИ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948404"/>
            <a:ext cx="3168352" cy="1909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460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Прямоугольник 7"/>
          <p:cNvSpPr>
            <a:spLocks noChangeArrowheads="1"/>
          </p:cNvSpPr>
          <p:nvPr/>
        </p:nvSpPr>
        <p:spPr bwMode="auto">
          <a:xfrm>
            <a:off x="441439" y="260648"/>
            <a:ext cx="8143875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uk-UA" altLang="ru-RU" sz="2400" dirty="0">
                <a:solidFill>
                  <a:prstClr val="black"/>
                </a:solidFill>
                <a:latin typeface="Arial Black" pitchFamily="34" charset="0"/>
              </a:rPr>
              <a:t>Ця фігура символізує креативність, творчість. Це найбільш унікальна і єдина розімкнута фігура з п’яти. </a:t>
            </a:r>
          </a:p>
          <a:p>
            <a:pPr algn="ctr" eaLnBrk="1" hangingPunct="1"/>
            <a:r>
              <a:rPr lang="uk-UA" altLang="ru-RU" sz="2400" dirty="0">
                <a:solidFill>
                  <a:prstClr val="black"/>
                </a:solidFill>
                <a:latin typeface="Arial Black" pitchFamily="34" charset="0"/>
              </a:rPr>
              <a:t>“</a:t>
            </a:r>
            <a:r>
              <a:rPr lang="uk-UA" altLang="ru-RU" sz="2400" dirty="0" err="1">
                <a:solidFill>
                  <a:prstClr val="black"/>
                </a:solidFill>
                <a:latin typeface="Arial Black" pitchFamily="34" charset="0"/>
              </a:rPr>
              <a:t>Зигзаги</a:t>
            </a:r>
            <a:r>
              <a:rPr lang="uk-UA" altLang="ru-RU" sz="2400" dirty="0">
                <a:solidFill>
                  <a:prstClr val="black"/>
                </a:solidFill>
                <a:latin typeface="Arial Black" pitchFamily="34" charset="0"/>
              </a:rPr>
              <a:t>” схильні бачити світ постійно змінним. Тому для них немає нічого більш нудного, ніж речі, які ніколи не змінюються: постійність, шаблон, правила та інструкції; люди, які завжди з усім погоджуються або роблять вигляд, що погоджуються.</a:t>
            </a:r>
          </a:p>
          <a:p>
            <a:pPr algn="ctr" eaLnBrk="1" hangingPunct="1"/>
            <a:r>
              <a:rPr lang="uk-UA" altLang="ru-RU" sz="2400" dirty="0">
                <a:solidFill>
                  <a:srgbClr val="0070C0"/>
                </a:solidFill>
                <a:latin typeface="Arial Black" pitchFamily="34" charset="0"/>
              </a:rPr>
              <a:t>ПРОФЕСІЇ: ІНТЕРНЕТ МАРКЕТОЛОГИ, </a:t>
            </a:r>
            <a:r>
              <a:rPr lang="en-US" altLang="ru-RU" sz="2400" dirty="0">
                <a:solidFill>
                  <a:srgbClr val="0070C0"/>
                </a:solidFill>
                <a:latin typeface="Arial Black" pitchFamily="34" charset="0"/>
              </a:rPr>
              <a:t>PR </a:t>
            </a:r>
            <a:r>
              <a:rPr lang="uk-UA" altLang="ru-RU" sz="2400" dirty="0">
                <a:solidFill>
                  <a:srgbClr val="0070C0"/>
                </a:solidFill>
                <a:latin typeface="Arial Black" pitchFamily="34" charset="0"/>
              </a:rPr>
              <a:t>МЕНЕДЖЕРИ, КРЕАТИВНІ МЕНЕДЖЕРИ, ПРОЕКТНІ КЕРІВНИКИ</a:t>
            </a:r>
            <a:br>
              <a:rPr lang="uk-UA" altLang="ru-RU" sz="2400" dirty="0">
                <a:solidFill>
                  <a:srgbClr val="0070C0"/>
                </a:solidFill>
                <a:latin typeface="Arial Black" pitchFamily="34" charset="0"/>
              </a:rPr>
            </a:br>
            <a:endParaRPr lang="uk-UA" altLang="ru-RU" sz="2400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484" y="4897114"/>
            <a:ext cx="2143125" cy="1567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897114"/>
            <a:ext cx="3071614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911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Прямоугольник 4"/>
          <p:cNvSpPr>
            <a:spLocks noChangeArrowheads="1"/>
          </p:cNvSpPr>
          <p:nvPr/>
        </p:nvSpPr>
        <p:spPr bwMode="auto">
          <a:xfrm>
            <a:off x="539552" y="285769"/>
            <a:ext cx="7858125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uk-UA" altLang="ru-RU" sz="2400" dirty="0" smtClean="0">
                <a:solidFill>
                  <a:prstClr val="black"/>
                </a:solidFill>
                <a:latin typeface="Arial Black" pitchFamily="34" charset="0"/>
              </a:rPr>
              <a:t>Якщо </a:t>
            </a:r>
            <a:r>
              <a:rPr lang="uk-UA" altLang="ru-RU" sz="2400" dirty="0">
                <a:solidFill>
                  <a:prstClr val="black"/>
                </a:solidFill>
                <a:latin typeface="Arial Black" pitchFamily="34" charset="0"/>
              </a:rPr>
              <a:t>вашою основною формою є квадрат, то ви невтомний працівник. Працелюбність, наполегливість, потреба доводити розпочату справу до кінця, старанність, яка дозволяє досягати завершення роботи, – це те, чим відомі істинні “люди-квадрати”. Витривалість, терпіння і методичність зазвичай роблять їх висококласними спеціалістами у своїй галузі. </a:t>
            </a:r>
          </a:p>
          <a:p>
            <a:pPr algn="ctr" eaLnBrk="1" hangingPunct="1"/>
            <a:r>
              <a:rPr lang="uk-UA" altLang="ru-RU" sz="2400" dirty="0">
                <a:solidFill>
                  <a:srgbClr val="0070C0"/>
                </a:solidFill>
                <a:latin typeface="Arial Black" pitchFamily="34" charset="0"/>
              </a:rPr>
              <a:t>“Квадрати” можуть стати відмінними </a:t>
            </a:r>
          </a:p>
          <a:p>
            <a:pPr algn="ctr" eaLnBrk="1" hangingPunct="1"/>
            <a:r>
              <a:rPr lang="uk-UA" altLang="ru-RU" sz="2400" dirty="0">
                <a:solidFill>
                  <a:srgbClr val="0070C0"/>
                </a:solidFill>
                <a:latin typeface="Arial Black" pitchFamily="34" charset="0"/>
              </a:rPr>
              <a:t>АДМІНІСТРАТОРАМИ, ФІНАНСИСТАМИ, БУХГАЛТЕРАМИ, АУДИТОРАМИ, РИЗИК МЕНЕДЖЕРАМИ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15776" y="5213273"/>
            <a:ext cx="1500187" cy="1285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>
              <a:solidFill>
                <a:prstClr val="white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5179416"/>
            <a:ext cx="2880320" cy="167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4549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739333" y="5504119"/>
            <a:ext cx="3500437" cy="1214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uk-UA">
              <a:solidFill>
                <a:prstClr val="white"/>
              </a:solidFill>
            </a:endParaRPr>
          </a:p>
        </p:txBody>
      </p:sp>
      <p:sp>
        <p:nvSpPr>
          <p:cNvPr id="25603" name="Прямоугольник 5"/>
          <p:cNvSpPr>
            <a:spLocks noChangeArrowheads="1"/>
          </p:cNvSpPr>
          <p:nvPr/>
        </p:nvSpPr>
        <p:spPr bwMode="auto">
          <a:xfrm>
            <a:off x="1115616" y="1831653"/>
            <a:ext cx="7143750" cy="3385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2800" dirty="0" smtClean="0">
              <a:solidFill>
                <a:prstClr val="black"/>
              </a:solidFill>
              <a:latin typeface="Arial Black" pitchFamily="34" charset="0"/>
            </a:endParaRPr>
          </a:p>
          <a:p>
            <a:pPr algn="ctr" eaLnBrk="1" hangingPunct="1"/>
            <a:r>
              <a:rPr lang="ru-RU" altLang="ru-RU" sz="2800" dirty="0" err="1" smtClean="0">
                <a:solidFill>
                  <a:prstClr val="black"/>
                </a:solidFill>
                <a:latin typeface="Arial Black" pitchFamily="34" charset="0"/>
              </a:rPr>
              <a:t>Символізує</a:t>
            </a:r>
            <a:r>
              <a:rPr lang="ru-RU" altLang="ru-RU" sz="2800" dirty="0" smtClean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ru-RU" altLang="ru-RU" sz="2800" dirty="0">
                <a:solidFill>
                  <a:prstClr val="black"/>
                </a:solidFill>
                <a:latin typeface="Arial Black" pitchFamily="34" charset="0"/>
              </a:rPr>
              <a:t>стан переходу та </a:t>
            </a:r>
            <a:r>
              <a:rPr lang="ru-RU" altLang="ru-RU" sz="2800" dirty="0" err="1">
                <a:solidFill>
                  <a:prstClr val="black"/>
                </a:solidFill>
                <a:latin typeface="Arial Black" pitchFamily="34" charset="0"/>
              </a:rPr>
              <a:t>змін</a:t>
            </a:r>
            <a:r>
              <a:rPr lang="ru-RU" altLang="ru-RU" sz="2800" dirty="0">
                <a:solidFill>
                  <a:prstClr val="black"/>
                </a:solidFill>
                <a:latin typeface="Arial Black" pitchFamily="34" charset="0"/>
              </a:rPr>
              <a:t>. </a:t>
            </a:r>
            <a:r>
              <a:rPr lang="ru-RU" altLang="ru-RU" sz="2800" dirty="0" err="1">
                <a:solidFill>
                  <a:srgbClr val="0070C0"/>
                </a:solidFill>
                <a:latin typeface="Arial Black" pitchFamily="34" charset="0"/>
              </a:rPr>
              <a:t>Це</a:t>
            </a:r>
            <a:r>
              <a:rPr lang="ru-RU" altLang="ru-RU" sz="2800" dirty="0">
                <a:solidFill>
                  <a:srgbClr val="0070C0"/>
                </a:solidFill>
                <a:latin typeface="Arial Black" pitchFamily="34" charset="0"/>
              </a:rPr>
              <a:t> люди </a:t>
            </a:r>
            <a:r>
              <a:rPr lang="ru-RU" altLang="ru-RU" sz="2800" dirty="0" err="1">
                <a:solidFill>
                  <a:srgbClr val="0070C0"/>
                </a:solidFill>
                <a:latin typeface="Arial Black" pitchFamily="34" charset="0"/>
              </a:rPr>
              <a:t>перебувають</a:t>
            </a:r>
            <a:r>
              <a:rPr lang="ru-RU" altLang="ru-RU" sz="2800" dirty="0">
                <a:solidFill>
                  <a:srgbClr val="0070C0"/>
                </a:solidFill>
                <a:latin typeface="Arial Black" pitchFamily="34" charset="0"/>
              </a:rPr>
              <a:t> у </a:t>
            </a:r>
            <a:r>
              <a:rPr lang="ru-RU" altLang="ru-RU" sz="2800" dirty="0" err="1">
                <a:solidFill>
                  <a:srgbClr val="0070C0"/>
                </a:solidFill>
                <a:latin typeface="Arial Black" pitchFamily="34" charset="0"/>
              </a:rPr>
              <a:t>пошуках</a:t>
            </a:r>
            <a:r>
              <a:rPr lang="ru-RU" altLang="ru-RU" sz="2800" dirty="0">
                <a:solidFill>
                  <a:srgbClr val="0070C0"/>
                </a:solidFill>
                <a:latin typeface="Arial Black" pitchFamily="34" charset="0"/>
              </a:rPr>
              <a:t> ПРОФЕСІЇ. </a:t>
            </a:r>
            <a:r>
              <a:rPr lang="ru-RU" altLang="ru-RU" sz="2800" dirty="0" err="1">
                <a:solidFill>
                  <a:prstClr val="black"/>
                </a:solidFill>
                <a:latin typeface="Arial Black" pitchFamily="34" charset="0"/>
              </a:rPr>
              <a:t>Характерні</a:t>
            </a:r>
            <a:r>
              <a:rPr lang="ru-RU" altLang="ru-RU" sz="2800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ru-RU" altLang="ru-RU" sz="2800" dirty="0" err="1">
                <a:solidFill>
                  <a:prstClr val="black"/>
                </a:solidFill>
                <a:latin typeface="Arial Black" pitchFamily="34" charset="0"/>
              </a:rPr>
              <a:t>риси</a:t>
            </a:r>
            <a:r>
              <a:rPr lang="ru-RU" altLang="ru-RU" sz="2800" dirty="0">
                <a:solidFill>
                  <a:prstClr val="black"/>
                </a:solidFill>
                <a:latin typeface="Arial Black" pitchFamily="34" charset="0"/>
              </a:rPr>
              <a:t>  </a:t>
            </a:r>
            <a:r>
              <a:rPr lang="ru-RU" altLang="ru-RU" sz="2800" dirty="0" err="1">
                <a:solidFill>
                  <a:prstClr val="black"/>
                </a:solidFill>
                <a:latin typeface="Arial Black" pitchFamily="34" charset="0"/>
              </a:rPr>
              <a:t>це</a:t>
            </a:r>
            <a:r>
              <a:rPr lang="ru-RU" altLang="ru-RU" sz="2800" dirty="0">
                <a:solidFill>
                  <a:prstClr val="black"/>
                </a:solidFill>
                <a:latin typeface="Arial Black" pitchFamily="34" charset="0"/>
              </a:rPr>
              <a:t> </a:t>
            </a:r>
            <a:r>
              <a:rPr lang="uk-UA" altLang="ru-RU" sz="2800" dirty="0">
                <a:solidFill>
                  <a:prstClr val="black"/>
                </a:solidFill>
                <a:latin typeface="Arial Black" pitchFamily="34" charset="0"/>
              </a:rPr>
              <a:t>допитливість, жвавий інтерес до всього, що відбувається, та сміливість</a:t>
            </a:r>
            <a:r>
              <a:rPr lang="uk-UA" altLang="ru-RU" sz="2800" dirty="0" smtClean="0">
                <a:solidFill>
                  <a:prstClr val="black"/>
                </a:solidFill>
                <a:latin typeface="Arial Black" pitchFamily="34" charset="0"/>
              </a:rPr>
              <a:t>..</a:t>
            </a:r>
            <a:r>
              <a:rPr lang="uk-UA" altLang="ru-RU" sz="2800" dirty="0">
                <a:solidFill>
                  <a:prstClr val="black"/>
                </a:solidFill>
                <a:latin typeface="Arial Black" pitchFamily="34" charset="0"/>
              </a:rPr>
              <a:t> </a:t>
            </a:r>
          </a:p>
          <a:p>
            <a:pPr eaLnBrk="1" hangingPunct="1"/>
            <a:endParaRPr lang="uk-UA" altLang="ru-RU" dirty="0">
              <a:solidFill>
                <a:prstClr val="black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20301"/>
            <a:ext cx="302895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88327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332</Words>
  <Application>Microsoft Office PowerPoint</Application>
  <PresentationFormat>Екран (4:3)</PresentationFormat>
  <Paragraphs>23</Paragraphs>
  <Slides>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7</vt:i4>
      </vt:variant>
      <vt:variant>
        <vt:lpstr>Заголовки слайдів</vt:lpstr>
      </vt:variant>
      <vt:variant>
        <vt:i4>7</vt:i4>
      </vt:variant>
    </vt:vector>
  </HeadingPairs>
  <TitlesOfParts>
    <vt:vector size="20" baseType="lpstr">
      <vt:lpstr>Arial</vt:lpstr>
      <vt:lpstr>Arial Black</vt:lpstr>
      <vt:lpstr>Calibri</vt:lpstr>
      <vt:lpstr>Candara</vt:lpstr>
      <vt:lpstr>Symbol</vt:lpstr>
      <vt:lpstr>Times New Roman</vt:lpstr>
      <vt:lpstr>Волна</vt:lpstr>
      <vt:lpstr>1_Волна</vt:lpstr>
      <vt:lpstr>2_Волна</vt:lpstr>
      <vt:lpstr>3_Волна</vt:lpstr>
      <vt:lpstr>4_Волна</vt:lpstr>
      <vt:lpstr>5_Волна</vt:lpstr>
      <vt:lpstr>1_Тема Office</vt:lpstr>
      <vt:lpstr>ТЕСТ НА ЛІДЕРСЬКІ ЗДІБНОСТІ</vt:lpstr>
      <vt:lpstr>ПСИХОГЕОМЕТРІЯ ФІГУР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СПЕЦІАЛЬНІСТЬ «МЕНЕДЖМЕНТ»</dc:title>
  <dc:creator>admin</dc:creator>
  <cp:lastModifiedBy>Обліковий запис Microsoft</cp:lastModifiedBy>
  <cp:revision>5</cp:revision>
  <dcterms:created xsi:type="dcterms:W3CDTF">2023-02-22T11:33:35Z</dcterms:created>
  <dcterms:modified xsi:type="dcterms:W3CDTF">2023-04-24T07:52:29Z</dcterms:modified>
</cp:coreProperties>
</file>